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sldIdLst>
    <p:sldId id="256" r:id="rId2"/>
    <p:sldId id="259" r:id="rId3"/>
    <p:sldId id="257" r:id="rId4"/>
    <p:sldId id="258" r:id="rId5"/>
    <p:sldId id="260" r:id="rId6"/>
    <p:sldId id="261" r:id="rId7"/>
    <p:sldId id="265" r:id="rId8"/>
    <p:sldId id="262" r:id="rId9"/>
    <p:sldId id="264" r:id="rId10"/>
    <p:sldId id="263"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398"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E979EC-7D43-4302-A2A7-DF09E8EB1EB5}" type="datetimeFigureOut">
              <a:rPr lang="en-US" smtClean="0"/>
              <a:pPr/>
              <a:t>6/2/2015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B90900-2F31-4EC9-A825-3E65BA8B078F}" type="slidenum">
              <a:rPr lang="en-US" smtClean="0"/>
              <a:pPr/>
              <a:t>‹#›</a:t>
            </a:fld>
            <a:endParaRPr lang="en-US"/>
          </a:p>
        </p:txBody>
      </p:sp>
    </p:spTree>
    <p:extLst>
      <p:ext uri="{BB962C8B-B14F-4D97-AF65-F5344CB8AC3E}">
        <p14:creationId xmlns:p14="http://schemas.microsoft.com/office/powerpoint/2010/main" val="640221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Rhetoric first started as a body of</a:t>
            </a:r>
            <a:r>
              <a:rPr lang="en-US" baseline="0" smtClean="0"/>
              <a:t> terms and techniques taught to those who wanted to publicly speak. Public speaking was regarded as the highest “reach of education proper” and was taught to citizens of the Greek Republic and later, wealthy children of the Roman Empire.; Modern rhetoric has shifted to a focus on the reader or auditor and what impact rhetoric has on them. </a:t>
            </a:r>
          </a:p>
          <a:p>
            <a:endParaRPr lang="en-US"/>
          </a:p>
        </p:txBody>
      </p:sp>
      <p:sp>
        <p:nvSpPr>
          <p:cNvPr id="4" name="Slide Number Placeholder 3"/>
          <p:cNvSpPr>
            <a:spLocks noGrp="1"/>
          </p:cNvSpPr>
          <p:nvPr>
            <p:ph type="sldNum" sz="quarter" idx="10"/>
          </p:nvPr>
        </p:nvSpPr>
        <p:spPr/>
        <p:txBody>
          <a:bodyPr/>
          <a:lstStyle/>
          <a:p>
            <a:fld id="{5DB90900-2F31-4EC9-A825-3E65BA8B078F}" type="slidenum">
              <a:rPr lang="en-US" smtClean="0"/>
              <a:pPr/>
              <a:t>3</a:t>
            </a:fld>
            <a:endParaRPr lang="en-US"/>
          </a:p>
        </p:txBody>
      </p:sp>
    </p:spTree>
    <p:extLst>
      <p:ext uri="{BB962C8B-B14F-4D97-AF65-F5344CB8AC3E}">
        <p14:creationId xmlns:p14="http://schemas.microsoft.com/office/powerpoint/2010/main" val="1533676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Who can give</a:t>
            </a:r>
            <a:r>
              <a:rPr lang="en-US" baseline="0" smtClean="0"/>
              <a:t> an example of when they’ve used rhetoric? </a:t>
            </a:r>
            <a:endParaRPr lang="en-US"/>
          </a:p>
        </p:txBody>
      </p:sp>
      <p:sp>
        <p:nvSpPr>
          <p:cNvPr id="4" name="Slide Number Placeholder 3"/>
          <p:cNvSpPr>
            <a:spLocks noGrp="1"/>
          </p:cNvSpPr>
          <p:nvPr>
            <p:ph type="sldNum" sz="quarter" idx="10"/>
          </p:nvPr>
        </p:nvSpPr>
        <p:spPr/>
        <p:txBody>
          <a:bodyPr/>
          <a:lstStyle/>
          <a:p>
            <a:fld id="{5DB90900-2F31-4EC9-A825-3E65BA8B078F}" type="slidenum">
              <a:rPr lang="en-US" smtClean="0"/>
              <a:pPr/>
              <a:t>4</a:t>
            </a:fld>
            <a:endParaRPr lang="en-US"/>
          </a:p>
        </p:txBody>
      </p:sp>
    </p:spTree>
    <p:extLst>
      <p:ext uri="{BB962C8B-B14F-4D97-AF65-F5344CB8AC3E}">
        <p14:creationId xmlns:p14="http://schemas.microsoft.com/office/powerpoint/2010/main" val="27431520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91821" y="5617774"/>
            <a:ext cx="7382935"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89952" y="1016990"/>
            <a:ext cx="7179733"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90600" y="1009650"/>
            <a:ext cx="7179733"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769521" y="702069"/>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7855433" y="749720"/>
            <a:ext cx="566928" cy="566928"/>
          </a:xfrm>
          <a:prstGeom prst="rect">
            <a:avLst/>
          </a:prstGeom>
          <a:noFill/>
        </p:spPr>
      </p:pic>
      <p:sp>
        <p:nvSpPr>
          <p:cNvPr id="2" name="Title 1"/>
          <p:cNvSpPr>
            <a:spLocks noGrp="1"/>
          </p:cNvSpPr>
          <p:nvPr>
            <p:ph type="ctrTitle"/>
          </p:nvPr>
        </p:nvSpPr>
        <p:spPr>
          <a:xfrm>
            <a:off x="1727201" y="1794935"/>
            <a:ext cx="5723468" cy="1828090"/>
          </a:xfrm>
        </p:spPr>
        <p:txBody>
          <a:bodyPr anchor="b">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1727200" y="3736622"/>
            <a:ext cx="571217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6770676" y="5357592"/>
            <a:ext cx="1213821" cy="365125"/>
          </a:xfrm>
        </p:spPr>
        <p:txBody>
          <a:bodyPr/>
          <a:lstStyle/>
          <a:p>
            <a:fld id="{F0EB1A2D-2953-47FF-9F5C-68955E1A21D6}" type="datetimeFigureOut">
              <a:rPr lang="en-US" smtClean="0"/>
              <a:pPr/>
              <a:t>6/2/2015</a:t>
            </a:fld>
            <a:endParaRPr lang="en-US"/>
          </a:p>
        </p:txBody>
      </p:sp>
      <p:sp>
        <p:nvSpPr>
          <p:cNvPr id="5" name="Footer Placeholder 4"/>
          <p:cNvSpPr>
            <a:spLocks noGrp="1"/>
          </p:cNvSpPr>
          <p:nvPr>
            <p:ph type="ftr" sz="quarter" idx="11"/>
          </p:nvPr>
        </p:nvSpPr>
        <p:spPr>
          <a:xfrm>
            <a:off x="1174044" y="5357592"/>
            <a:ext cx="5034845" cy="365125"/>
          </a:xfrm>
        </p:spPr>
        <p:txBody>
          <a:bodyPr/>
          <a:lstStyle/>
          <a:p>
            <a:endParaRPr lang="en-US"/>
          </a:p>
        </p:txBody>
      </p:sp>
      <p:sp>
        <p:nvSpPr>
          <p:cNvPr id="6" name="Slide Number Placeholder 5"/>
          <p:cNvSpPr>
            <a:spLocks noGrp="1"/>
          </p:cNvSpPr>
          <p:nvPr>
            <p:ph type="sldNum" sz="quarter" idx="12"/>
          </p:nvPr>
        </p:nvSpPr>
        <p:spPr>
          <a:xfrm>
            <a:off x="6213930" y="5357592"/>
            <a:ext cx="554023" cy="365125"/>
          </a:xfrm>
        </p:spPr>
        <p:txBody>
          <a:bodyPr/>
          <a:lstStyle>
            <a:lvl1pPr algn="ctr">
              <a:defRPr/>
            </a:lvl1pPr>
          </a:lstStyle>
          <a:p>
            <a:fld id="{471AA1FE-8A8D-49DC-B830-EBC88D552B4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EB1A2D-2953-47FF-9F5C-68955E1A21D6}" type="datetimeFigureOut">
              <a:rPr lang="en-US" smtClean="0"/>
              <a:pPr/>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1AA1FE-8A8D-49DC-B830-EBC88D552B4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1" y="925690"/>
            <a:ext cx="1430867" cy="4763911"/>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298221" y="1106312"/>
            <a:ext cx="5178779" cy="440266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EB1A2D-2953-47FF-9F5C-68955E1A21D6}" type="datetimeFigureOut">
              <a:rPr lang="en-US" smtClean="0"/>
              <a:pPr/>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1AA1FE-8A8D-49DC-B830-EBC88D552B4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0EB1A2D-2953-47FF-9F5C-68955E1A21D6}" type="datetimeFigureOut">
              <a:rPr lang="en-US" smtClean="0"/>
              <a:pPr/>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1AA1FE-8A8D-49DC-B830-EBC88D552B4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4979" y="2239430"/>
            <a:ext cx="6254044" cy="1362075"/>
          </a:xfrm>
        </p:spPr>
        <p:txBody>
          <a:bodyPr anchor="b"/>
          <a:lstStyle>
            <a:lvl1pPr algn="ctr">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456267" y="3725334"/>
            <a:ext cx="6231467"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EB1A2D-2953-47FF-9F5C-68955E1A21D6}" type="datetimeFigureOut">
              <a:rPr lang="en-US" smtClean="0"/>
              <a:pPr/>
              <a:t>6/2/2015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1AA1FE-8A8D-49DC-B830-EBC88D552B4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F0EB1A2D-2953-47FF-9F5C-68955E1A21D6}" type="datetimeFigureOut">
              <a:rPr lang="en-US" smtClean="0"/>
              <a:pPr/>
              <a:t>6/2/2015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1AA1FE-8A8D-49DC-B830-EBC88D552B46}" type="slidenum">
              <a:rPr lang="en-US" smtClean="0"/>
              <a:pPr/>
              <a:t>‹#›</a:t>
            </a:fld>
            <a:endParaRPr lang="en-US"/>
          </a:p>
        </p:txBody>
      </p:sp>
      <p:sp>
        <p:nvSpPr>
          <p:cNvPr id="9" name="Content Placeholder 8"/>
          <p:cNvSpPr>
            <a:spLocks noGrp="1"/>
          </p:cNvSpPr>
          <p:nvPr>
            <p:ph sz="quarter" idx="13"/>
          </p:nvPr>
        </p:nvSpPr>
        <p:spPr>
          <a:xfrm>
            <a:off x="1298448" y="2121407"/>
            <a:ext cx="3200400" cy="360273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63440" y="2119313"/>
            <a:ext cx="3200400" cy="36052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57869" y="2122312"/>
            <a:ext cx="293952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910669" y="2122311"/>
            <a:ext cx="2944368"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0EB1A2D-2953-47FF-9F5C-68955E1A21D6}" type="datetimeFigureOut">
              <a:rPr lang="en-US" smtClean="0"/>
              <a:pPr/>
              <a:t>6/2/2015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1AA1FE-8A8D-49DC-B830-EBC88D552B46}" type="slidenum">
              <a:rPr lang="en-US" smtClean="0"/>
              <a:pPr/>
              <a:t>‹#›</a:t>
            </a:fld>
            <a:endParaRPr lang="en-US"/>
          </a:p>
        </p:txBody>
      </p:sp>
      <p:sp>
        <p:nvSpPr>
          <p:cNvPr id="11" name="Content Placeholder 10"/>
          <p:cNvSpPr>
            <a:spLocks noGrp="1"/>
          </p:cNvSpPr>
          <p:nvPr>
            <p:ph sz="quarter" idx="13"/>
          </p:nvPr>
        </p:nvSpPr>
        <p:spPr>
          <a:xfrm>
            <a:off x="1298448" y="2944368"/>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45151" y="2944813"/>
            <a:ext cx="3227832" cy="27797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EB1A2D-2953-47FF-9F5C-68955E1A21D6}" type="datetimeFigureOut">
              <a:rPr lang="en-US" smtClean="0"/>
              <a:pPr/>
              <a:t>6/2/2015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1AA1FE-8A8D-49DC-B830-EBC88D552B4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EB1A2D-2953-47FF-9F5C-68955E1A21D6}" type="datetimeFigureOut">
              <a:rPr lang="en-US" smtClean="0"/>
              <a:pPr/>
              <a:t>6/2/2015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1AA1FE-8A8D-49DC-B830-EBC88D552B4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4471416" y="603504"/>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749808" y="576072"/>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8976" y="2020042"/>
            <a:ext cx="3064827" cy="1503037"/>
          </a:xfrm>
        </p:spPr>
        <p:txBody>
          <a:bodyPr anchor="b">
            <a:normAutofit/>
          </a:bodyPr>
          <a:lstStyle>
            <a:lvl1pPr algn="ctr">
              <a:defRPr sz="2400" b="0"/>
            </a:lvl1pPr>
          </a:lstStyle>
          <a:p>
            <a:r>
              <a:rPr lang="en-US" smtClean="0"/>
              <a:t>Click to edit Master title style</a:t>
            </a:r>
            <a:endParaRPr lang="en-US"/>
          </a:p>
        </p:txBody>
      </p:sp>
      <p:sp>
        <p:nvSpPr>
          <p:cNvPr id="3" name="Content Placeholder 2"/>
          <p:cNvSpPr>
            <a:spLocks noGrp="1"/>
          </p:cNvSpPr>
          <p:nvPr>
            <p:ph idx="1"/>
          </p:nvPr>
        </p:nvSpPr>
        <p:spPr>
          <a:xfrm rot="60000">
            <a:off x="4854291" y="1150993"/>
            <a:ext cx="3020792"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60000">
            <a:off x="1148125" y="3623748"/>
            <a:ext cx="3048891"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1698" y="5885672"/>
            <a:ext cx="1213821" cy="365125"/>
          </a:xfrm>
        </p:spPr>
        <p:txBody>
          <a:bodyPr/>
          <a:lstStyle/>
          <a:p>
            <a:fld id="{F0EB1A2D-2953-47FF-9F5C-68955E1A21D6}" type="datetimeFigureOut">
              <a:rPr lang="en-US" smtClean="0"/>
              <a:pPr/>
              <a:t>6/2/2015</a:t>
            </a:fld>
            <a:endParaRPr lang="en-US"/>
          </a:p>
        </p:txBody>
      </p:sp>
      <p:sp>
        <p:nvSpPr>
          <p:cNvPr id="6" name="Footer Placeholder 5"/>
          <p:cNvSpPr>
            <a:spLocks noGrp="1"/>
          </p:cNvSpPr>
          <p:nvPr>
            <p:ph type="ftr" sz="quarter" idx="11"/>
          </p:nvPr>
        </p:nvSpPr>
        <p:spPr>
          <a:xfrm rot="-60000">
            <a:off x="914554" y="5829261"/>
            <a:ext cx="3522607" cy="365125"/>
          </a:xfrm>
        </p:spPr>
        <p:txBody>
          <a:bodyPr/>
          <a:lstStyle/>
          <a:p>
            <a:endParaRPr lang="en-US"/>
          </a:p>
        </p:txBody>
      </p:sp>
      <p:sp>
        <p:nvSpPr>
          <p:cNvPr id="7" name="Slide Number Placeholder 6"/>
          <p:cNvSpPr>
            <a:spLocks noGrp="1"/>
          </p:cNvSpPr>
          <p:nvPr>
            <p:ph type="sldNum" sz="quarter" idx="12"/>
          </p:nvPr>
        </p:nvSpPr>
        <p:spPr>
          <a:xfrm rot="60000">
            <a:off x="7557313" y="5896961"/>
            <a:ext cx="554023" cy="365125"/>
          </a:xfrm>
        </p:spPr>
        <p:txBody>
          <a:bodyPr/>
          <a:lstStyle/>
          <a:p>
            <a:fld id="{471AA1FE-8A8D-49DC-B830-EBC88D552B4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15"/>
          <p:cNvGrpSpPr/>
          <p:nvPr/>
        </p:nvGrpSpPr>
        <p:grpSpPr>
          <a:xfrm>
            <a:off x="0" y="0"/>
            <a:ext cx="9144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632177" y="6058038"/>
            <a:ext cx="772160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749204" y="576868"/>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745058" y="575769"/>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4468872" y="605163"/>
            <a:ext cx="378894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4464768" y="603920"/>
            <a:ext cx="378894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2371106" y="293953"/>
            <a:ext cx="567831"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6279647" y="333163"/>
            <a:ext cx="566928" cy="566928"/>
          </a:xfrm>
          <a:prstGeom prst="rect">
            <a:avLst/>
          </a:prstGeom>
          <a:noFill/>
        </p:spPr>
      </p:pic>
      <p:sp>
        <p:nvSpPr>
          <p:cNvPr id="2" name="Title 1"/>
          <p:cNvSpPr>
            <a:spLocks noGrp="1"/>
          </p:cNvSpPr>
          <p:nvPr>
            <p:ph type="title"/>
          </p:nvPr>
        </p:nvSpPr>
        <p:spPr>
          <a:xfrm rot="-60000">
            <a:off x="1106424" y="2020824"/>
            <a:ext cx="3063240" cy="1499616"/>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rot="60000">
            <a:off x="4898615" y="1207272"/>
            <a:ext cx="2913863"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rot="-60000">
            <a:off x="1152144" y="3621024"/>
            <a:ext cx="3044952"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rot="60000">
            <a:off x="6345936" y="5888737"/>
            <a:ext cx="1213821" cy="365125"/>
          </a:xfrm>
        </p:spPr>
        <p:txBody>
          <a:bodyPr/>
          <a:lstStyle/>
          <a:p>
            <a:fld id="{F0EB1A2D-2953-47FF-9F5C-68955E1A21D6}" type="datetimeFigureOut">
              <a:rPr lang="en-US" smtClean="0"/>
              <a:pPr/>
              <a:t>6/2/2015</a:t>
            </a:fld>
            <a:endParaRPr lang="en-US"/>
          </a:p>
        </p:txBody>
      </p:sp>
      <p:sp>
        <p:nvSpPr>
          <p:cNvPr id="6" name="Footer Placeholder 5"/>
          <p:cNvSpPr>
            <a:spLocks noGrp="1"/>
          </p:cNvSpPr>
          <p:nvPr>
            <p:ph type="ftr" sz="quarter" idx="11"/>
          </p:nvPr>
        </p:nvSpPr>
        <p:spPr>
          <a:xfrm rot="-60000">
            <a:off x="914569" y="5831037"/>
            <a:ext cx="3319043" cy="365125"/>
          </a:xfrm>
        </p:spPr>
        <p:txBody>
          <a:bodyPr/>
          <a:lstStyle/>
          <a:p>
            <a:endParaRPr lang="en-US"/>
          </a:p>
        </p:txBody>
      </p:sp>
      <p:sp>
        <p:nvSpPr>
          <p:cNvPr id="7" name="Slide Number Placeholder 6"/>
          <p:cNvSpPr>
            <a:spLocks noGrp="1"/>
          </p:cNvSpPr>
          <p:nvPr>
            <p:ph type="sldNum" sz="quarter" idx="12"/>
          </p:nvPr>
        </p:nvSpPr>
        <p:spPr>
          <a:xfrm rot="60000">
            <a:off x="7562089" y="5900026"/>
            <a:ext cx="554023" cy="365125"/>
          </a:xfrm>
        </p:spPr>
        <p:txBody>
          <a:bodyPr/>
          <a:lstStyle/>
          <a:p>
            <a:fld id="{471AA1FE-8A8D-49DC-B830-EBC88D552B4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9144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628650" y="6069330"/>
            <a:ext cx="792099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731520" y="575310"/>
            <a:ext cx="76962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1520" y="576072"/>
            <a:ext cx="76962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543741" y="273091"/>
            <a:ext cx="567831"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8115079" y="298163"/>
            <a:ext cx="566928" cy="566928"/>
          </a:xfrm>
          <a:prstGeom prst="rect">
            <a:avLst/>
          </a:prstGeom>
          <a:noFill/>
        </p:spPr>
      </p:pic>
      <p:sp>
        <p:nvSpPr>
          <p:cNvPr id="2" name="Title Placeholder 1"/>
          <p:cNvSpPr>
            <a:spLocks noGrp="1"/>
          </p:cNvSpPr>
          <p:nvPr>
            <p:ph type="title"/>
          </p:nvPr>
        </p:nvSpPr>
        <p:spPr>
          <a:xfrm>
            <a:off x="1095023" y="817582"/>
            <a:ext cx="6965245" cy="1202485"/>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63040" y="2119257"/>
            <a:ext cx="6196405" cy="3603812"/>
          </a:xfrm>
          <a:prstGeom prst="rect">
            <a:avLst/>
          </a:prstGeom>
        </p:spPr>
        <p:txBody>
          <a:bodyPr vert="horz" lIns="91440" tIns="45720" rIns="91440" bIns="45720" rtlCol="0"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54588" y="5809152"/>
            <a:ext cx="1213821"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F0EB1A2D-2953-47FF-9F5C-68955E1A21D6}" type="datetimeFigureOut">
              <a:rPr lang="en-US" smtClean="0"/>
              <a:pPr/>
              <a:t>6/2/2015</a:t>
            </a:fld>
            <a:endParaRPr lang="en-US"/>
          </a:p>
        </p:txBody>
      </p:sp>
      <p:sp>
        <p:nvSpPr>
          <p:cNvPr id="5" name="Footer Placeholder 4"/>
          <p:cNvSpPr>
            <a:spLocks noGrp="1"/>
          </p:cNvSpPr>
          <p:nvPr>
            <p:ph type="ftr" sz="quarter" idx="3"/>
          </p:nvPr>
        </p:nvSpPr>
        <p:spPr>
          <a:xfrm>
            <a:off x="914401" y="5809152"/>
            <a:ext cx="5540188"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en-US"/>
          </a:p>
        </p:txBody>
      </p:sp>
      <p:sp>
        <p:nvSpPr>
          <p:cNvPr id="6" name="Slide Number Placeholder 5"/>
          <p:cNvSpPr>
            <a:spLocks noGrp="1"/>
          </p:cNvSpPr>
          <p:nvPr>
            <p:ph type="sldNum" sz="quarter" idx="4"/>
          </p:nvPr>
        </p:nvSpPr>
        <p:spPr>
          <a:xfrm>
            <a:off x="7670202" y="5809152"/>
            <a:ext cx="554023"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471AA1FE-8A8D-49DC-B830-EBC88D552B4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youtube.com/watch?v=z_ZgSK9yIbk"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5400" dirty="0" smtClean="0">
                <a:solidFill>
                  <a:srgbClr val="FF0000"/>
                </a:solidFill>
              </a:rPr>
              <a:t>T.G.I.M.!! – </a:t>
            </a:r>
            <a:r>
              <a:rPr lang="en-US" sz="5400" dirty="0" smtClean="0">
                <a:solidFill>
                  <a:srgbClr val="FF0000"/>
                </a:solidFill>
              </a:rPr>
              <a:t>6/2/15</a:t>
            </a:r>
            <a:endParaRPr lang="en-US" sz="5400" dirty="0">
              <a:solidFill>
                <a:srgbClr val="FF0000"/>
              </a:solidFill>
            </a:endParaRPr>
          </a:p>
        </p:txBody>
      </p:sp>
      <p:sp>
        <p:nvSpPr>
          <p:cNvPr id="5" name="Content Placeholder 4"/>
          <p:cNvSpPr>
            <a:spLocks noGrp="1"/>
          </p:cNvSpPr>
          <p:nvPr>
            <p:ph idx="1"/>
          </p:nvPr>
        </p:nvSpPr>
        <p:spPr>
          <a:xfrm>
            <a:off x="1295400" y="1905000"/>
            <a:ext cx="6629400" cy="3886200"/>
          </a:xfrm>
        </p:spPr>
        <p:txBody>
          <a:bodyPr>
            <a:normAutofit/>
          </a:bodyPr>
          <a:lstStyle/>
          <a:p>
            <a:r>
              <a:rPr lang="en-US" sz="3600" b="1" dirty="0" smtClean="0"/>
              <a:t>SSR</a:t>
            </a:r>
          </a:p>
          <a:p>
            <a:r>
              <a:rPr lang="en-US" sz="3600" b="1" dirty="0" smtClean="0"/>
              <a:t>Bell Ringer</a:t>
            </a:r>
          </a:p>
          <a:p>
            <a:r>
              <a:rPr lang="en-US" sz="3600" b="1" dirty="0" smtClean="0"/>
              <a:t>Rhetoric</a:t>
            </a:r>
          </a:p>
          <a:p>
            <a:r>
              <a:rPr lang="en-US" sz="3600" b="1" dirty="0" smtClean="0"/>
              <a:t>I Have a Dream Rhetorical Analysis </a:t>
            </a:r>
          </a:p>
          <a:p>
            <a:r>
              <a:rPr lang="en-US" sz="3600" b="1" dirty="0" err="1" smtClean="0"/>
              <a:t>Speeeech</a:t>
            </a:r>
            <a:r>
              <a:rPr lang="en-US" sz="3600" b="1" dirty="0" smtClean="0"/>
              <a:t>! </a:t>
            </a:r>
          </a:p>
        </p:txBody>
      </p:sp>
    </p:spTree>
    <p:extLst>
      <p:ext uri="{BB962C8B-B14F-4D97-AF65-F5344CB8AC3E}">
        <p14:creationId xmlns:p14="http://schemas.microsoft.com/office/powerpoint/2010/main" val="10830280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Exit Ticket </a:t>
            </a:r>
            <a:endParaRPr lang="en-US" sz="6000" dirty="0"/>
          </a:p>
        </p:txBody>
      </p:sp>
      <p:sp>
        <p:nvSpPr>
          <p:cNvPr id="3" name="Content Placeholder 2"/>
          <p:cNvSpPr>
            <a:spLocks noGrp="1"/>
          </p:cNvSpPr>
          <p:nvPr>
            <p:ph idx="1"/>
          </p:nvPr>
        </p:nvSpPr>
        <p:spPr/>
        <p:txBody>
          <a:bodyPr>
            <a:normAutofit/>
          </a:bodyPr>
          <a:lstStyle/>
          <a:p>
            <a:r>
              <a:rPr lang="en-US" sz="4800" b="1" dirty="0" smtClean="0"/>
              <a:t>Write </a:t>
            </a:r>
            <a:r>
              <a:rPr lang="en-US" sz="4800" b="1" dirty="0" smtClean="0">
                <a:solidFill>
                  <a:srgbClr val="FF0000"/>
                </a:solidFill>
              </a:rPr>
              <a:t>in your own words </a:t>
            </a:r>
            <a:r>
              <a:rPr lang="en-US" sz="4800" b="1" dirty="0" smtClean="0"/>
              <a:t>the definition of rhetoric. </a:t>
            </a:r>
            <a:endParaRPr lang="en-US" sz="4800" b="1" dirty="0"/>
          </a:p>
        </p:txBody>
      </p:sp>
    </p:spTree>
    <p:extLst>
      <p:ext uri="{BB962C8B-B14F-4D97-AF65-F5344CB8AC3E}">
        <p14:creationId xmlns:p14="http://schemas.microsoft.com/office/powerpoint/2010/main" val="31396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33400"/>
            <a:ext cx="6965245" cy="1202485"/>
          </a:xfrm>
        </p:spPr>
        <p:txBody>
          <a:bodyPr>
            <a:normAutofit/>
          </a:bodyPr>
          <a:lstStyle/>
          <a:p>
            <a:r>
              <a:rPr lang="en-US" sz="4800" b="1" dirty="0" smtClean="0"/>
              <a:t>BELL RINGER</a:t>
            </a:r>
            <a:endParaRPr lang="en-US" sz="4800" b="1" dirty="0"/>
          </a:p>
        </p:txBody>
      </p:sp>
      <p:sp>
        <p:nvSpPr>
          <p:cNvPr id="3" name="Content Placeholder 2"/>
          <p:cNvSpPr>
            <a:spLocks noGrp="1"/>
          </p:cNvSpPr>
          <p:nvPr>
            <p:ph idx="1"/>
          </p:nvPr>
        </p:nvSpPr>
        <p:spPr>
          <a:xfrm>
            <a:off x="1143000" y="1524000"/>
            <a:ext cx="6934200" cy="4572000"/>
          </a:xfrm>
        </p:spPr>
        <p:txBody>
          <a:bodyPr>
            <a:noAutofit/>
          </a:bodyPr>
          <a:lstStyle/>
          <a:p>
            <a:pPr algn="ctr">
              <a:buNone/>
            </a:pPr>
            <a:r>
              <a:rPr lang="en-US" sz="3200" b="1" dirty="0" smtClean="0">
                <a:solidFill>
                  <a:srgbClr val="FF0000"/>
                </a:solidFill>
              </a:rPr>
              <a:t>When have you ever used the art of persuasion SUCCESSFULLY?  What did you do to be successful in your persuasion? Give a specific example.</a:t>
            </a:r>
            <a:r>
              <a:rPr lang="en-US" sz="3200" b="1" dirty="0" smtClean="0"/>
              <a:t> </a:t>
            </a:r>
          </a:p>
          <a:p>
            <a:pPr>
              <a:buNone/>
            </a:pPr>
            <a:r>
              <a:rPr lang="en-US" sz="2000" b="1" dirty="0" smtClean="0"/>
              <a:t>Topic Sentence</a:t>
            </a:r>
          </a:p>
          <a:p>
            <a:pPr>
              <a:buNone/>
            </a:pPr>
            <a:r>
              <a:rPr lang="en-US" sz="2000" b="1" dirty="0" smtClean="0"/>
              <a:t>Support 1</a:t>
            </a:r>
          </a:p>
          <a:p>
            <a:pPr>
              <a:buNone/>
            </a:pPr>
            <a:r>
              <a:rPr lang="en-US" sz="2000" b="1" dirty="0" smtClean="0"/>
              <a:t>Elaboration 1</a:t>
            </a:r>
          </a:p>
          <a:p>
            <a:pPr>
              <a:buNone/>
            </a:pPr>
            <a:r>
              <a:rPr lang="en-US" sz="2000" b="1" dirty="0" smtClean="0"/>
              <a:t>Support 2</a:t>
            </a:r>
          </a:p>
          <a:p>
            <a:pPr>
              <a:buNone/>
            </a:pPr>
            <a:r>
              <a:rPr lang="en-US" sz="2000" b="1" dirty="0" smtClean="0"/>
              <a:t>Elaboration 2</a:t>
            </a:r>
          </a:p>
          <a:p>
            <a:pPr>
              <a:buNone/>
            </a:pPr>
            <a:r>
              <a:rPr lang="en-US" sz="2000" b="1" dirty="0" smtClean="0"/>
              <a:t>Concluding Sentence</a:t>
            </a:r>
          </a:p>
        </p:txBody>
      </p:sp>
    </p:spTree>
    <p:extLst>
      <p:ext uri="{BB962C8B-B14F-4D97-AF65-F5344CB8AC3E}">
        <p14:creationId xmlns:p14="http://schemas.microsoft.com/office/powerpoint/2010/main" val="4135592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is </a:t>
            </a:r>
            <a:r>
              <a:rPr lang="en-US" smtClean="0">
                <a:solidFill>
                  <a:srgbClr val="FF0000"/>
                </a:solidFill>
              </a:rPr>
              <a:t>Rhetoric? </a:t>
            </a:r>
            <a:endParaRPr lang="en-US">
              <a:solidFill>
                <a:srgbClr val="FF0000"/>
              </a:solidFill>
            </a:endParaRPr>
          </a:p>
        </p:txBody>
      </p:sp>
      <p:sp>
        <p:nvSpPr>
          <p:cNvPr id="3" name="Content Placeholder 2"/>
          <p:cNvSpPr>
            <a:spLocks noGrp="1"/>
          </p:cNvSpPr>
          <p:nvPr>
            <p:ph idx="1"/>
          </p:nvPr>
        </p:nvSpPr>
        <p:spPr>
          <a:xfrm>
            <a:off x="1386840" y="4354116"/>
            <a:ext cx="6196405" cy="1385943"/>
          </a:xfrm>
        </p:spPr>
        <p:txBody>
          <a:bodyPr>
            <a:noAutofit/>
          </a:bodyPr>
          <a:lstStyle/>
          <a:p>
            <a:pPr marL="0" indent="0">
              <a:buNone/>
            </a:pPr>
            <a:r>
              <a:rPr lang="en-US" dirty="0" smtClean="0"/>
              <a:t>“Rhetoric </a:t>
            </a:r>
            <a:r>
              <a:rPr lang="en-US" dirty="0"/>
              <a:t>is </a:t>
            </a:r>
            <a:r>
              <a:rPr lang="en-US" dirty="0" smtClean="0"/>
              <a:t>the </a:t>
            </a:r>
            <a:r>
              <a:rPr lang="en-US" dirty="0"/>
              <a:t>faculty of discovering in any particular case all of the </a:t>
            </a:r>
            <a:r>
              <a:rPr lang="en-US" dirty="0" smtClean="0"/>
              <a:t>available means </a:t>
            </a:r>
            <a:r>
              <a:rPr lang="en-US" dirty="0"/>
              <a:t>of persuasion</a:t>
            </a:r>
            <a:r>
              <a:rPr lang="en-US" dirty="0" smtClean="0"/>
              <a:t>.” – </a:t>
            </a:r>
            <a:r>
              <a:rPr lang="en-US" dirty="0" smtClean="0">
                <a:solidFill>
                  <a:srgbClr val="FF0000"/>
                </a:solidFill>
              </a:rPr>
              <a:t>Aristotle </a:t>
            </a:r>
            <a:endParaRPr lang="en-US" dirty="0">
              <a:solidFill>
                <a:srgbClr val="FF0000"/>
              </a:solidFill>
            </a:endParaRPr>
          </a:p>
          <a:p>
            <a:pPr marL="0" indent="0">
              <a:buNone/>
            </a:pPr>
            <a:endParaRPr lang="en-US" dirty="0"/>
          </a:p>
        </p:txBody>
      </p:sp>
      <p:sp>
        <p:nvSpPr>
          <p:cNvPr id="4" name="TextBox 3"/>
          <p:cNvSpPr txBox="1"/>
          <p:nvPr/>
        </p:nvSpPr>
        <p:spPr>
          <a:xfrm>
            <a:off x="1371600" y="1904999"/>
            <a:ext cx="6172200" cy="1569660"/>
          </a:xfrm>
          <a:prstGeom prst="rect">
            <a:avLst/>
          </a:prstGeom>
          <a:noFill/>
        </p:spPr>
        <p:txBody>
          <a:bodyPr wrap="square" rtlCol="0">
            <a:spAutoFit/>
          </a:bodyPr>
          <a:lstStyle/>
          <a:p>
            <a:r>
              <a:rPr lang="en-US" sz="2400" dirty="0" smtClean="0">
                <a:solidFill>
                  <a:srgbClr val="FF0000"/>
                </a:solidFill>
              </a:rPr>
              <a:t>Rhetoric</a:t>
            </a:r>
            <a:r>
              <a:rPr lang="en-US" sz="2400" dirty="0" smtClean="0"/>
              <a:t> – (n). The art of speaking or writing effectively; the study of writing or speaking as a means of communication or persuasion </a:t>
            </a:r>
          </a:p>
          <a:p>
            <a:endParaRPr lang="en-US" sz="2400" dirty="0"/>
          </a:p>
        </p:txBody>
      </p:sp>
      <p:sp>
        <p:nvSpPr>
          <p:cNvPr id="5" name="TextBox 4"/>
          <p:cNvSpPr txBox="1"/>
          <p:nvPr/>
        </p:nvSpPr>
        <p:spPr>
          <a:xfrm>
            <a:off x="1371600" y="3246120"/>
            <a:ext cx="5943600" cy="1200329"/>
          </a:xfrm>
          <a:prstGeom prst="rect">
            <a:avLst/>
          </a:prstGeom>
          <a:noFill/>
        </p:spPr>
        <p:txBody>
          <a:bodyPr wrap="square" rtlCol="0">
            <a:spAutoFit/>
          </a:bodyPr>
          <a:lstStyle/>
          <a:p>
            <a:r>
              <a:rPr lang="en-US" sz="2400" dirty="0" smtClean="0"/>
              <a:t>“Rhetoric is the art of winning the soul by discourse.” – </a:t>
            </a:r>
            <a:r>
              <a:rPr lang="en-US" sz="2400" dirty="0" smtClean="0">
                <a:solidFill>
                  <a:srgbClr val="FF0000"/>
                </a:solidFill>
              </a:rPr>
              <a:t>Plato</a:t>
            </a:r>
          </a:p>
          <a:p>
            <a:endParaRPr lang="en-US" sz="2400" dirty="0"/>
          </a:p>
        </p:txBody>
      </p:sp>
    </p:spTree>
    <p:extLst>
      <p:ext uri="{BB962C8B-B14F-4D97-AF65-F5344CB8AC3E}">
        <p14:creationId xmlns:p14="http://schemas.microsoft.com/office/powerpoint/2010/main" val="999278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When Do We Use Rhetoric?</a:t>
            </a:r>
            <a:endParaRPr lang="en-US"/>
          </a:p>
        </p:txBody>
      </p:sp>
      <p:sp>
        <p:nvSpPr>
          <p:cNvPr id="3" name="Content Placeholder 2"/>
          <p:cNvSpPr>
            <a:spLocks noGrp="1"/>
          </p:cNvSpPr>
          <p:nvPr>
            <p:ph idx="1"/>
          </p:nvPr>
        </p:nvSpPr>
        <p:spPr/>
        <p:txBody>
          <a:bodyPr>
            <a:normAutofit/>
          </a:bodyPr>
          <a:lstStyle/>
          <a:p>
            <a:r>
              <a:rPr lang="en-US" sz="3600" b="1" dirty="0" smtClean="0">
                <a:solidFill>
                  <a:srgbClr val="FF0000"/>
                </a:solidFill>
              </a:rPr>
              <a:t>PERSUASION</a:t>
            </a:r>
            <a:r>
              <a:rPr lang="en-US" sz="3600" b="1" dirty="0" smtClean="0"/>
              <a:t> </a:t>
            </a:r>
          </a:p>
          <a:p>
            <a:pPr lvl="1"/>
            <a:r>
              <a:rPr lang="en-US" sz="3200" b="1" dirty="0" smtClean="0"/>
              <a:t>Writing Essays </a:t>
            </a:r>
          </a:p>
          <a:p>
            <a:pPr lvl="1"/>
            <a:r>
              <a:rPr lang="en-US" sz="3200" b="1" dirty="0" smtClean="0"/>
              <a:t>Delivering Speeches, Sermons, etc. </a:t>
            </a:r>
          </a:p>
          <a:p>
            <a:pPr lvl="1"/>
            <a:r>
              <a:rPr lang="en-US" sz="3200" b="1" dirty="0" smtClean="0"/>
              <a:t>Arguments or Debates</a:t>
            </a:r>
          </a:p>
        </p:txBody>
      </p:sp>
    </p:spTree>
    <p:extLst>
      <p:ext uri="{BB962C8B-B14F-4D97-AF65-F5344CB8AC3E}">
        <p14:creationId xmlns:p14="http://schemas.microsoft.com/office/powerpoint/2010/main" val="13585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6965245" cy="1202485"/>
          </a:xfrm>
        </p:spPr>
        <p:txBody>
          <a:bodyPr/>
          <a:lstStyle/>
          <a:p>
            <a:r>
              <a:rPr lang="en-US" smtClean="0"/>
              <a:t>Rhetorical Devices </a:t>
            </a:r>
            <a:endParaRPr lang="en-US"/>
          </a:p>
        </p:txBody>
      </p:sp>
      <p:sp>
        <p:nvSpPr>
          <p:cNvPr id="3" name="Content Placeholder 2"/>
          <p:cNvSpPr>
            <a:spLocks noGrp="1"/>
          </p:cNvSpPr>
          <p:nvPr>
            <p:ph idx="1"/>
          </p:nvPr>
        </p:nvSpPr>
        <p:spPr>
          <a:xfrm>
            <a:off x="1344257" y="5250003"/>
            <a:ext cx="6196405" cy="547744"/>
          </a:xfrm>
        </p:spPr>
        <p:txBody>
          <a:bodyPr>
            <a:normAutofit/>
          </a:bodyPr>
          <a:lstStyle/>
          <a:p>
            <a:pPr marL="0" indent="0">
              <a:buNone/>
            </a:pPr>
            <a:r>
              <a:rPr lang="en-US" b="1" dirty="0" smtClean="0">
                <a:solidFill>
                  <a:srgbClr val="FF0000"/>
                </a:solidFill>
              </a:rPr>
              <a:t>Hyperbole</a:t>
            </a:r>
            <a:r>
              <a:rPr lang="en-US" b="1" dirty="0" smtClean="0"/>
              <a:t> – extravagant exaggeration</a:t>
            </a:r>
          </a:p>
        </p:txBody>
      </p:sp>
      <p:sp>
        <p:nvSpPr>
          <p:cNvPr id="4" name="TextBox 3"/>
          <p:cNvSpPr txBox="1"/>
          <p:nvPr/>
        </p:nvSpPr>
        <p:spPr>
          <a:xfrm>
            <a:off x="1257300" y="2632471"/>
            <a:ext cx="6781800" cy="1446550"/>
          </a:xfrm>
          <a:prstGeom prst="rect">
            <a:avLst/>
          </a:prstGeom>
          <a:noFill/>
        </p:spPr>
        <p:txBody>
          <a:bodyPr wrap="square" rtlCol="0">
            <a:spAutoFit/>
          </a:bodyPr>
          <a:lstStyle/>
          <a:p>
            <a:r>
              <a:rPr lang="en-US" sz="2200" b="1" dirty="0" smtClean="0">
                <a:solidFill>
                  <a:srgbClr val="FF0000"/>
                </a:solidFill>
              </a:rPr>
              <a:t>Metaphor</a:t>
            </a:r>
            <a:r>
              <a:rPr lang="en-US" sz="2200" b="1" dirty="0" smtClean="0"/>
              <a:t> – a figure of speech in which a word or phrase literally denoting one kind of object or idea is used in place of another to suggest a likeness or analogy between them </a:t>
            </a:r>
          </a:p>
        </p:txBody>
      </p:sp>
      <p:sp>
        <p:nvSpPr>
          <p:cNvPr id="5" name="TextBox 4"/>
          <p:cNvSpPr txBox="1"/>
          <p:nvPr/>
        </p:nvSpPr>
        <p:spPr>
          <a:xfrm>
            <a:off x="990600" y="4800600"/>
            <a:ext cx="457200" cy="369332"/>
          </a:xfrm>
          <a:prstGeom prst="rect">
            <a:avLst/>
          </a:prstGeom>
          <a:noFill/>
        </p:spPr>
        <p:txBody>
          <a:bodyPr wrap="square" rtlCol="0">
            <a:spAutoFit/>
          </a:bodyPr>
          <a:lstStyle/>
          <a:p>
            <a:endParaRPr lang="en-US"/>
          </a:p>
        </p:txBody>
      </p:sp>
      <p:sp>
        <p:nvSpPr>
          <p:cNvPr id="6" name="TextBox 5"/>
          <p:cNvSpPr txBox="1"/>
          <p:nvPr/>
        </p:nvSpPr>
        <p:spPr>
          <a:xfrm>
            <a:off x="1257300" y="1752600"/>
            <a:ext cx="6370320" cy="769441"/>
          </a:xfrm>
          <a:prstGeom prst="rect">
            <a:avLst/>
          </a:prstGeom>
          <a:noFill/>
        </p:spPr>
        <p:txBody>
          <a:bodyPr wrap="square" rtlCol="0">
            <a:spAutoFit/>
          </a:bodyPr>
          <a:lstStyle/>
          <a:p>
            <a:r>
              <a:rPr lang="en-US" sz="2200" b="1" dirty="0" smtClean="0">
                <a:solidFill>
                  <a:srgbClr val="FF0000"/>
                </a:solidFill>
              </a:rPr>
              <a:t>Simile</a:t>
            </a:r>
            <a:r>
              <a:rPr lang="en-US" sz="2200" b="1" dirty="0" smtClean="0"/>
              <a:t> – a figure of speech comparing two unlike things that is often introduced by </a:t>
            </a:r>
            <a:r>
              <a:rPr lang="en-US" sz="2200" b="1" i="1" dirty="0" smtClean="0"/>
              <a:t>like</a:t>
            </a:r>
            <a:r>
              <a:rPr lang="en-US" sz="2200" b="1" dirty="0" smtClean="0"/>
              <a:t> or </a:t>
            </a:r>
            <a:r>
              <a:rPr lang="en-US" sz="2200" b="1" i="1" dirty="0" smtClean="0"/>
              <a:t>as</a:t>
            </a:r>
            <a:r>
              <a:rPr lang="en-US" sz="2200" b="1" dirty="0" smtClean="0"/>
              <a:t> </a:t>
            </a:r>
          </a:p>
        </p:txBody>
      </p:sp>
      <p:sp>
        <p:nvSpPr>
          <p:cNvPr id="7" name="TextBox 6"/>
          <p:cNvSpPr txBox="1"/>
          <p:nvPr/>
        </p:nvSpPr>
        <p:spPr>
          <a:xfrm>
            <a:off x="1257300" y="4077325"/>
            <a:ext cx="6477000" cy="1446550"/>
          </a:xfrm>
          <a:prstGeom prst="rect">
            <a:avLst/>
          </a:prstGeom>
          <a:noFill/>
        </p:spPr>
        <p:txBody>
          <a:bodyPr wrap="square" rtlCol="0">
            <a:spAutoFit/>
          </a:bodyPr>
          <a:lstStyle/>
          <a:p>
            <a:r>
              <a:rPr lang="en-US" sz="2200" b="1" dirty="0" smtClean="0">
                <a:solidFill>
                  <a:srgbClr val="FF0000"/>
                </a:solidFill>
              </a:rPr>
              <a:t>Personification</a:t>
            </a:r>
            <a:r>
              <a:rPr lang="en-US" sz="2200" b="1" dirty="0" smtClean="0"/>
              <a:t> - attribution of personal qualities; representation of a thing or abstraction as a person or by the human form</a:t>
            </a:r>
          </a:p>
          <a:p>
            <a:endParaRPr lang="en-US" sz="2200" b="1" dirty="0"/>
          </a:p>
        </p:txBody>
      </p:sp>
    </p:spTree>
    <p:extLst>
      <p:ext uri="{BB962C8B-B14F-4D97-AF65-F5344CB8AC3E}">
        <p14:creationId xmlns:p14="http://schemas.microsoft.com/office/powerpoint/2010/main" val="229160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500" fill="hold"/>
                                        <p:tgtEl>
                                          <p:spTgt spid="4"/>
                                        </p:tgtEl>
                                        <p:attrNameLst>
                                          <p:attrName>ppt_w</p:attrName>
                                        </p:attrNameLst>
                                      </p:cBhvr>
                                      <p:tavLst>
                                        <p:tav tm="0">
                                          <p:val>
                                            <p:fltVal val="0"/>
                                          </p:val>
                                        </p:tav>
                                        <p:tav tm="100000">
                                          <p:val>
                                            <p:strVal val="#ppt_w"/>
                                          </p:val>
                                        </p:tav>
                                      </p:tavLst>
                                    </p:anim>
                                    <p:anim calcmode="lin" valueType="num">
                                      <p:cBhvr>
                                        <p:cTn id="15" dur="500" fill="hold"/>
                                        <p:tgtEl>
                                          <p:spTgt spid="4"/>
                                        </p:tgtEl>
                                        <p:attrNameLst>
                                          <p:attrName>ppt_h</p:attrName>
                                        </p:attrNameLst>
                                      </p:cBhvr>
                                      <p:tavLst>
                                        <p:tav tm="0">
                                          <p:val>
                                            <p:fltVal val="0"/>
                                          </p:val>
                                        </p:tav>
                                        <p:tav tm="100000">
                                          <p:val>
                                            <p:strVal val="#ppt_h"/>
                                          </p:val>
                                        </p:tav>
                                      </p:tavLst>
                                    </p:anim>
                                    <p:animEffect transition="in" filter="fade">
                                      <p:cBhvr>
                                        <p:cTn id="16" dur="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 calcmode="lin" valueType="num">
                                      <p:cBhvr>
                                        <p:cTn id="28"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3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Rhetorical Devices (cont.)</a:t>
            </a:r>
            <a:endParaRPr lang="en-US"/>
          </a:p>
        </p:txBody>
      </p:sp>
      <p:sp>
        <p:nvSpPr>
          <p:cNvPr id="3" name="Content Placeholder 2"/>
          <p:cNvSpPr>
            <a:spLocks noGrp="1"/>
          </p:cNvSpPr>
          <p:nvPr>
            <p:ph idx="1"/>
          </p:nvPr>
        </p:nvSpPr>
        <p:spPr>
          <a:xfrm>
            <a:off x="1219200" y="2774962"/>
            <a:ext cx="6196405" cy="569742"/>
          </a:xfrm>
        </p:spPr>
        <p:txBody>
          <a:bodyPr>
            <a:noAutofit/>
          </a:bodyPr>
          <a:lstStyle/>
          <a:p>
            <a:pPr marL="0" indent="0">
              <a:buNone/>
            </a:pPr>
            <a:r>
              <a:rPr lang="en-US" sz="2200" b="1" dirty="0" smtClean="0">
                <a:solidFill>
                  <a:srgbClr val="FF0000"/>
                </a:solidFill>
              </a:rPr>
              <a:t>Allusion </a:t>
            </a:r>
            <a:r>
              <a:rPr lang="en-US" sz="2200" b="1" dirty="0" smtClean="0"/>
              <a:t>– an implied or indirect reference</a:t>
            </a:r>
            <a:endParaRPr lang="en-US" sz="2200" b="1" dirty="0" smtClean="0">
              <a:solidFill>
                <a:srgbClr val="FF0000"/>
              </a:solidFill>
            </a:endParaRPr>
          </a:p>
        </p:txBody>
      </p:sp>
      <p:sp>
        <p:nvSpPr>
          <p:cNvPr id="4" name="TextBox 3"/>
          <p:cNvSpPr txBox="1"/>
          <p:nvPr/>
        </p:nvSpPr>
        <p:spPr>
          <a:xfrm>
            <a:off x="1203960" y="1798320"/>
            <a:ext cx="6629400" cy="1046440"/>
          </a:xfrm>
          <a:prstGeom prst="rect">
            <a:avLst/>
          </a:prstGeom>
          <a:noFill/>
        </p:spPr>
        <p:txBody>
          <a:bodyPr wrap="square" rtlCol="0">
            <a:spAutoFit/>
          </a:bodyPr>
          <a:lstStyle/>
          <a:p>
            <a:r>
              <a:rPr lang="en-US" sz="2200" b="1" dirty="0" smtClean="0">
                <a:solidFill>
                  <a:srgbClr val="FF0000"/>
                </a:solidFill>
              </a:rPr>
              <a:t>Irony</a:t>
            </a:r>
            <a:r>
              <a:rPr lang="en-US" sz="2200" b="1" dirty="0" smtClean="0"/>
              <a:t> - the use of words to convey a meaning that is the opposite of its literal meaning</a:t>
            </a:r>
          </a:p>
          <a:p>
            <a:endParaRPr lang="en-US" b="1" dirty="0"/>
          </a:p>
        </p:txBody>
      </p:sp>
      <p:sp>
        <p:nvSpPr>
          <p:cNvPr id="5" name="TextBox 4"/>
          <p:cNvSpPr txBox="1"/>
          <p:nvPr/>
        </p:nvSpPr>
        <p:spPr>
          <a:xfrm>
            <a:off x="1219200" y="4343400"/>
            <a:ext cx="6629400" cy="1046440"/>
          </a:xfrm>
          <a:prstGeom prst="rect">
            <a:avLst/>
          </a:prstGeom>
          <a:noFill/>
        </p:spPr>
        <p:txBody>
          <a:bodyPr wrap="square" rtlCol="0">
            <a:spAutoFit/>
          </a:bodyPr>
          <a:lstStyle/>
          <a:p>
            <a:r>
              <a:rPr lang="en-US" sz="2200" b="1" dirty="0" smtClean="0">
                <a:solidFill>
                  <a:srgbClr val="FF0000"/>
                </a:solidFill>
              </a:rPr>
              <a:t>Parallelism</a:t>
            </a:r>
            <a:r>
              <a:rPr lang="en-US" sz="2200" b="1" dirty="0" smtClean="0"/>
              <a:t> - repeated syntactical similarities introduced for rhetorical effect </a:t>
            </a:r>
          </a:p>
          <a:p>
            <a:endParaRPr lang="en-US" b="1" dirty="0"/>
          </a:p>
        </p:txBody>
      </p:sp>
      <p:sp>
        <p:nvSpPr>
          <p:cNvPr id="6" name="TextBox 5"/>
          <p:cNvSpPr txBox="1"/>
          <p:nvPr/>
        </p:nvSpPr>
        <p:spPr>
          <a:xfrm>
            <a:off x="1203960" y="3382328"/>
            <a:ext cx="6797040" cy="1046440"/>
          </a:xfrm>
          <a:prstGeom prst="rect">
            <a:avLst/>
          </a:prstGeom>
          <a:noFill/>
        </p:spPr>
        <p:txBody>
          <a:bodyPr wrap="square" rtlCol="0">
            <a:spAutoFit/>
          </a:bodyPr>
          <a:lstStyle/>
          <a:p>
            <a:r>
              <a:rPr lang="en-US" sz="2200" b="1" dirty="0" smtClean="0">
                <a:solidFill>
                  <a:srgbClr val="FF0000"/>
                </a:solidFill>
              </a:rPr>
              <a:t>Repetition</a:t>
            </a:r>
            <a:r>
              <a:rPr lang="en-US" sz="2200" b="1" dirty="0" smtClean="0"/>
              <a:t> – the act of repeating; in literature, the repeating of a word, phrase, sentence, etc. </a:t>
            </a:r>
            <a:endParaRPr lang="en-US" sz="2200" b="1" dirty="0" smtClean="0">
              <a:solidFill>
                <a:srgbClr val="FF0000"/>
              </a:solidFill>
            </a:endParaRPr>
          </a:p>
          <a:p>
            <a:endParaRPr lang="en-US" b="1" dirty="0"/>
          </a:p>
        </p:txBody>
      </p:sp>
    </p:spTree>
    <p:extLst>
      <p:ext uri="{BB962C8B-B14F-4D97-AF65-F5344CB8AC3E}">
        <p14:creationId xmlns:p14="http://schemas.microsoft.com/office/powerpoint/2010/main" val="2532399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hlinkClick r:id="rId2"/>
              </a:rPr>
              <a:t>I Have a Dream</a:t>
            </a:r>
            <a:endParaRPr lang="en-US" sz="5400" dirty="0"/>
          </a:p>
        </p:txBody>
      </p:sp>
      <p:sp>
        <p:nvSpPr>
          <p:cNvPr id="3" name="Content Placeholder 2"/>
          <p:cNvSpPr>
            <a:spLocks noGrp="1"/>
          </p:cNvSpPr>
          <p:nvPr>
            <p:ph idx="1"/>
          </p:nvPr>
        </p:nvSpPr>
        <p:spPr>
          <a:xfrm>
            <a:off x="1219200" y="1905000"/>
            <a:ext cx="6705600" cy="3818069"/>
          </a:xfrm>
        </p:spPr>
        <p:txBody>
          <a:bodyPr>
            <a:normAutofit/>
          </a:bodyPr>
          <a:lstStyle/>
          <a:p>
            <a:r>
              <a:rPr lang="en-US" sz="3200" b="1" dirty="0" smtClean="0"/>
              <a:t>Let’s listen to Martin Luther King, </a:t>
            </a:r>
            <a:r>
              <a:rPr lang="en-US" sz="3200" b="1" dirty="0" err="1" smtClean="0"/>
              <a:t>Jr.’s</a:t>
            </a:r>
            <a:r>
              <a:rPr lang="en-US" sz="3200" b="1" dirty="0" smtClean="0"/>
              <a:t> speech and consider its </a:t>
            </a:r>
            <a:r>
              <a:rPr lang="en-US" sz="3200" b="1" dirty="0" smtClean="0">
                <a:solidFill>
                  <a:srgbClr val="FF0000"/>
                </a:solidFill>
              </a:rPr>
              <a:t>rhetorical</a:t>
            </a:r>
            <a:r>
              <a:rPr lang="en-US" sz="3200" b="1" dirty="0" smtClean="0"/>
              <a:t> qualities.</a:t>
            </a:r>
          </a:p>
          <a:p>
            <a:r>
              <a:rPr lang="en-US" sz="3200" b="1" dirty="0" smtClean="0"/>
              <a:t>Jot down some notes about what you hear that </a:t>
            </a:r>
            <a:r>
              <a:rPr lang="en-US" sz="3200" b="1" dirty="0" smtClean="0">
                <a:solidFill>
                  <a:srgbClr val="FF0000"/>
                </a:solidFill>
              </a:rPr>
              <a:t>leaves an impression on you.</a:t>
            </a:r>
            <a:r>
              <a:rPr lang="en-US" sz="3200" b="1" dirty="0" smtClean="0"/>
              <a:t> You can jot down </a:t>
            </a:r>
            <a:r>
              <a:rPr lang="en-US" sz="3200" b="1" dirty="0" smtClean="0">
                <a:solidFill>
                  <a:srgbClr val="FF0000"/>
                </a:solidFill>
              </a:rPr>
              <a:t>questions</a:t>
            </a:r>
            <a:r>
              <a:rPr lang="en-US" sz="3200" b="1" dirty="0" smtClean="0"/>
              <a:t>, too.  </a:t>
            </a:r>
            <a:endParaRPr lang="en-US" sz="32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Rhetorical Analysis </a:t>
            </a:r>
            <a:endParaRPr lang="en-US"/>
          </a:p>
        </p:txBody>
      </p:sp>
      <p:sp>
        <p:nvSpPr>
          <p:cNvPr id="3" name="Content Placeholder 2"/>
          <p:cNvSpPr>
            <a:spLocks noGrp="1"/>
          </p:cNvSpPr>
          <p:nvPr>
            <p:ph idx="1"/>
          </p:nvPr>
        </p:nvSpPr>
        <p:spPr>
          <a:xfrm>
            <a:off x="1463041" y="2119257"/>
            <a:ext cx="5318760" cy="623943"/>
          </a:xfrm>
        </p:spPr>
        <p:txBody>
          <a:bodyPr>
            <a:normAutofit/>
          </a:bodyPr>
          <a:lstStyle/>
          <a:p>
            <a:r>
              <a:rPr lang="en-US" sz="2800" b="1" dirty="0" smtClean="0">
                <a:solidFill>
                  <a:srgbClr val="FF0000"/>
                </a:solidFill>
              </a:rPr>
              <a:t>You should be focusing on: </a:t>
            </a:r>
          </a:p>
        </p:txBody>
      </p:sp>
      <p:sp>
        <p:nvSpPr>
          <p:cNvPr id="4" name="TextBox 3"/>
          <p:cNvSpPr txBox="1"/>
          <p:nvPr/>
        </p:nvSpPr>
        <p:spPr>
          <a:xfrm>
            <a:off x="2354580" y="2667000"/>
            <a:ext cx="3284220" cy="461665"/>
          </a:xfrm>
          <a:prstGeom prst="rect">
            <a:avLst/>
          </a:prstGeom>
          <a:noFill/>
        </p:spPr>
        <p:txBody>
          <a:bodyPr wrap="square" rtlCol="0">
            <a:spAutoFit/>
          </a:bodyPr>
          <a:lstStyle/>
          <a:p>
            <a:pPr marL="342900" indent="-342900">
              <a:buFont typeface="Wingdings" pitchFamily="2" charset="2"/>
              <a:buChar char="q"/>
            </a:pPr>
            <a:r>
              <a:rPr lang="en-US" sz="2400" b="1" dirty="0" smtClean="0"/>
              <a:t>Rhetorical Devices</a:t>
            </a:r>
            <a:endParaRPr lang="en-US" sz="2400" b="1" dirty="0"/>
          </a:p>
        </p:txBody>
      </p:sp>
      <p:sp>
        <p:nvSpPr>
          <p:cNvPr id="5" name="TextBox 4"/>
          <p:cNvSpPr txBox="1"/>
          <p:nvPr/>
        </p:nvSpPr>
        <p:spPr>
          <a:xfrm>
            <a:off x="2350770" y="3891053"/>
            <a:ext cx="4431030" cy="830997"/>
          </a:xfrm>
          <a:prstGeom prst="rect">
            <a:avLst/>
          </a:prstGeom>
          <a:noFill/>
        </p:spPr>
        <p:txBody>
          <a:bodyPr wrap="square" rtlCol="0">
            <a:spAutoFit/>
          </a:bodyPr>
          <a:lstStyle/>
          <a:p>
            <a:pPr marL="342900" indent="-342900">
              <a:buFont typeface="Wingdings" pitchFamily="2" charset="2"/>
              <a:buChar char="q"/>
            </a:pPr>
            <a:r>
              <a:rPr lang="en-US" sz="2400" b="1" dirty="0" smtClean="0"/>
              <a:t>Impact on Reader or Listener</a:t>
            </a:r>
          </a:p>
          <a:p>
            <a:pPr marL="800100" lvl="1" indent="-342900">
              <a:buFont typeface="Wingdings" pitchFamily="2" charset="2"/>
              <a:buChar char="q"/>
            </a:pPr>
            <a:r>
              <a:rPr lang="en-US" sz="2400" b="1" dirty="0" smtClean="0"/>
              <a:t>HOW is that impact made? </a:t>
            </a:r>
            <a:endParaRPr lang="en-US" sz="2400" b="1" dirty="0"/>
          </a:p>
        </p:txBody>
      </p:sp>
      <p:sp>
        <p:nvSpPr>
          <p:cNvPr id="6" name="TextBox 5"/>
          <p:cNvSpPr txBox="1"/>
          <p:nvPr/>
        </p:nvSpPr>
        <p:spPr>
          <a:xfrm>
            <a:off x="2335530" y="3274696"/>
            <a:ext cx="2693670" cy="461665"/>
          </a:xfrm>
          <a:prstGeom prst="rect">
            <a:avLst/>
          </a:prstGeom>
          <a:noFill/>
        </p:spPr>
        <p:txBody>
          <a:bodyPr wrap="square" rtlCol="0">
            <a:spAutoFit/>
          </a:bodyPr>
          <a:lstStyle/>
          <a:p>
            <a:pPr marL="342900" indent="-342900">
              <a:buFont typeface="Wingdings" pitchFamily="2" charset="2"/>
              <a:buChar char="q"/>
            </a:pPr>
            <a:r>
              <a:rPr lang="en-US" sz="2400" b="1" dirty="0" smtClean="0"/>
              <a:t>Context</a:t>
            </a:r>
            <a:r>
              <a:rPr lang="en-US" sz="2000" dirty="0" smtClean="0"/>
              <a:t> </a:t>
            </a:r>
            <a:endParaRPr lang="en-US" sz="2000" dirty="0"/>
          </a:p>
        </p:txBody>
      </p:sp>
      <p:sp>
        <p:nvSpPr>
          <p:cNvPr id="7" name="TextBox 6"/>
          <p:cNvSpPr txBox="1"/>
          <p:nvPr/>
        </p:nvSpPr>
        <p:spPr>
          <a:xfrm>
            <a:off x="2362200" y="4724400"/>
            <a:ext cx="4354830" cy="461665"/>
          </a:xfrm>
          <a:prstGeom prst="rect">
            <a:avLst/>
          </a:prstGeom>
          <a:noFill/>
        </p:spPr>
        <p:txBody>
          <a:bodyPr wrap="square" rtlCol="0">
            <a:spAutoFit/>
          </a:bodyPr>
          <a:lstStyle/>
          <a:p>
            <a:pPr marL="342900" indent="-342900">
              <a:buFont typeface="Wingdings" pitchFamily="2" charset="2"/>
              <a:buChar char="q"/>
            </a:pPr>
            <a:r>
              <a:rPr lang="en-US" sz="2400" b="1" dirty="0" smtClean="0"/>
              <a:t>Speaker or Writer’s Intent </a:t>
            </a:r>
            <a:endParaRPr lang="en-US" sz="2400" b="1" dirty="0"/>
          </a:p>
        </p:txBody>
      </p:sp>
    </p:spTree>
    <p:extLst>
      <p:ext uri="{BB962C8B-B14F-4D97-AF65-F5344CB8AC3E}">
        <p14:creationId xmlns:p14="http://schemas.microsoft.com/office/powerpoint/2010/main" val="341869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fltVal val="0"/>
                                          </p:val>
                                        </p:tav>
                                        <p:tav tm="100000">
                                          <p:val>
                                            <p:strVal val="#ppt_w"/>
                                          </p:val>
                                        </p:tav>
                                      </p:tavLst>
                                    </p:anim>
                                    <p:anim calcmode="lin" valueType="num">
                                      <p:cBhvr>
                                        <p:cTn id="16" dur="1000" fill="hold"/>
                                        <p:tgtEl>
                                          <p:spTgt spid="6"/>
                                        </p:tgtEl>
                                        <p:attrNameLst>
                                          <p:attrName>ppt_h</p:attrName>
                                        </p:attrNameLst>
                                      </p:cBhvr>
                                      <p:tavLst>
                                        <p:tav tm="0">
                                          <p:val>
                                            <p:fltVal val="0"/>
                                          </p:val>
                                        </p:tav>
                                        <p:tav tm="100000">
                                          <p:val>
                                            <p:strVal val="#ppt_h"/>
                                          </p:val>
                                        </p:tav>
                                      </p:tavLst>
                                    </p:anim>
                                    <p:anim calcmode="lin" valueType="num">
                                      <p:cBhvr>
                                        <p:cTn id="17" dur="1000" fill="hold"/>
                                        <p:tgtEl>
                                          <p:spTgt spid="6"/>
                                        </p:tgtEl>
                                        <p:attrNameLst>
                                          <p:attrName>style.rotation</p:attrName>
                                        </p:attrNameLst>
                                      </p:cBhvr>
                                      <p:tavLst>
                                        <p:tav tm="0">
                                          <p:val>
                                            <p:fltVal val="90"/>
                                          </p:val>
                                        </p:tav>
                                        <p:tav tm="100000">
                                          <p:val>
                                            <p:fltVal val="0"/>
                                          </p:val>
                                        </p:tav>
                                      </p:tavLst>
                                    </p:anim>
                                    <p:animEffect transition="in" filter="fade">
                                      <p:cBhvr>
                                        <p:cTn id="18" dur="1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p:cTn id="23" dur="1000" fill="hold"/>
                                        <p:tgtEl>
                                          <p:spTgt spid="5"/>
                                        </p:tgtEl>
                                        <p:attrNameLst>
                                          <p:attrName>ppt_w</p:attrName>
                                        </p:attrNameLst>
                                      </p:cBhvr>
                                      <p:tavLst>
                                        <p:tav tm="0">
                                          <p:val>
                                            <p:fltVal val="0"/>
                                          </p:val>
                                        </p:tav>
                                        <p:tav tm="100000">
                                          <p:val>
                                            <p:strVal val="#ppt_w"/>
                                          </p:val>
                                        </p:tav>
                                      </p:tavLst>
                                    </p:anim>
                                    <p:anim calcmode="lin" valueType="num">
                                      <p:cBhvr>
                                        <p:cTn id="24" dur="1000" fill="hold"/>
                                        <p:tgtEl>
                                          <p:spTgt spid="5"/>
                                        </p:tgtEl>
                                        <p:attrNameLst>
                                          <p:attrName>ppt_h</p:attrName>
                                        </p:attrNameLst>
                                      </p:cBhvr>
                                      <p:tavLst>
                                        <p:tav tm="0">
                                          <p:val>
                                            <p:fltVal val="0"/>
                                          </p:val>
                                        </p:tav>
                                        <p:tav tm="100000">
                                          <p:val>
                                            <p:strVal val="#ppt_h"/>
                                          </p:val>
                                        </p:tav>
                                      </p:tavLst>
                                    </p:anim>
                                    <p:anim calcmode="lin" valueType="num">
                                      <p:cBhvr>
                                        <p:cTn id="25" dur="1000" fill="hold"/>
                                        <p:tgtEl>
                                          <p:spTgt spid="5"/>
                                        </p:tgtEl>
                                        <p:attrNameLst>
                                          <p:attrName>style.rotation</p:attrName>
                                        </p:attrNameLst>
                                      </p:cBhvr>
                                      <p:tavLst>
                                        <p:tav tm="0">
                                          <p:val>
                                            <p:fltVal val="90"/>
                                          </p:val>
                                        </p:tav>
                                        <p:tav tm="100000">
                                          <p:val>
                                            <p:fltVal val="0"/>
                                          </p:val>
                                        </p:tav>
                                      </p:tavLst>
                                    </p:anim>
                                    <p:animEffect transition="in" filter="fade">
                                      <p:cBhvr>
                                        <p:cTn id="26" dur="10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p:cTn id="31" dur="1000" fill="hold"/>
                                        <p:tgtEl>
                                          <p:spTgt spid="7"/>
                                        </p:tgtEl>
                                        <p:attrNameLst>
                                          <p:attrName>ppt_w</p:attrName>
                                        </p:attrNameLst>
                                      </p:cBhvr>
                                      <p:tavLst>
                                        <p:tav tm="0">
                                          <p:val>
                                            <p:fltVal val="0"/>
                                          </p:val>
                                        </p:tav>
                                        <p:tav tm="100000">
                                          <p:val>
                                            <p:strVal val="#ppt_w"/>
                                          </p:val>
                                        </p:tav>
                                      </p:tavLst>
                                    </p:anim>
                                    <p:anim calcmode="lin" valueType="num">
                                      <p:cBhvr>
                                        <p:cTn id="32" dur="1000" fill="hold"/>
                                        <p:tgtEl>
                                          <p:spTgt spid="7"/>
                                        </p:tgtEl>
                                        <p:attrNameLst>
                                          <p:attrName>ppt_h</p:attrName>
                                        </p:attrNameLst>
                                      </p:cBhvr>
                                      <p:tavLst>
                                        <p:tav tm="0">
                                          <p:val>
                                            <p:fltVal val="0"/>
                                          </p:val>
                                        </p:tav>
                                        <p:tav tm="100000">
                                          <p:val>
                                            <p:strVal val="#ppt_h"/>
                                          </p:val>
                                        </p:tav>
                                      </p:tavLst>
                                    </p:anim>
                                    <p:anim calcmode="lin" valueType="num">
                                      <p:cBhvr>
                                        <p:cTn id="33" dur="1000" fill="hold"/>
                                        <p:tgtEl>
                                          <p:spTgt spid="7"/>
                                        </p:tgtEl>
                                        <p:attrNameLst>
                                          <p:attrName>style.rotation</p:attrName>
                                        </p:attrNameLst>
                                      </p:cBhvr>
                                      <p:tavLst>
                                        <p:tav tm="0">
                                          <p:val>
                                            <p:fltVal val="90"/>
                                          </p:val>
                                        </p:tav>
                                        <p:tav tm="100000">
                                          <p:val>
                                            <p:fltVal val="0"/>
                                          </p:val>
                                        </p:tav>
                                      </p:tavLst>
                                    </p:anim>
                                    <p:animEffect transition="in" filter="fade">
                                      <p:cBhvr>
                                        <p:cTn id="3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533400"/>
            <a:ext cx="6965245" cy="1202485"/>
          </a:xfrm>
        </p:spPr>
        <p:txBody>
          <a:bodyPr/>
          <a:lstStyle/>
          <a:p>
            <a:r>
              <a:rPr lang="en-US" dirty="0" smtClean="0">
                <a:solidFill>
                  <a:srgbClr val="FF0000"/>
                </a:solidFill>
              </a:rPr>
              <a:t>SPEEEEEECCHH!! </a:t>
            </a:r>
            <a:endParaRPr lang="en-US" dirty="0">
              <a:solidFill>
                <a:srgbClr val="FF0000"/>
              </a:solidFill>
            </a:endParaRPr>
          </a:p>
        </p:txBody>
      </p:sp>
      <p:sp>
        <p:nvSpPr>
          <p:cNvPr id="3" name="Content Placeholder 2"/>
          <p:cNvSpPr>
            <a:spLocks noGrp="1"/>
          </p:cNvSpPr>
          <p:nvPr>
            <p:ph idx="1"/>
          </p:nvPr>
        </p:nvSpPr>
        <p:spPr>
          <a:xfrm>
            <a:off x="1066800" y="1676400"/>
            <a:ext cx="7086600" cy="4191000"/>
          </a:xfrm>
        </p:spPr>
        <p:txBody>
          <a:bodyPr>
            <a:normAutofit/>
          </a:bodyPr>
          <a:lstStyle/>
          <a:p>
            <a:pPr>
              <a:buNone/>
              <a:defRPr/>
            </a:pPr>
            <a:r>
              <a:rPr lang="en-US" sz="2800" b="1" dirty="0" smtClean="0">
                <a:latin typeface="Courier New" pitchFamily="49" charset="0"/>
                <a:cs typeface="Courier New" pitchFamily="49" charset="0"/>
              </a:rPr>
              <a:t>Write a speech to Carroll that does the following:</a:t>
            </a:r>
          </a:p>
          <a:p>
            <a:pPr marL="514350" indent="-514350">
              <a:buFont typeface="Arial" pitchFamily="34" charset="0"/>
              <a:buAutoNum type="arabicPeriod"/>
              <a:defRPr/>
            </a:pPr>
            <a:r>
              <a:rPr lang="en-US" sz="2800" b="1" dirty="0" smtClean="0">
                <a:latin typeface="Courier New" pitchFamily="49" charset="0"/>
                <a:cs typeface="Courier New" pitchFamily="49" charset="0"/>
              </a:rPr>
              <a:t>Encourages your classmates to change something here for the better.</a:t>
            </a:r>
          </a:p>
          <a:p>
            <a:pPr marL="514350" indent="-514350">
              <a:buFont typeface="Arial" pitchFamily="34" charset="0"/>
              <a:buAutoNum type="arabicPeriod"/>
              <a:defRPr/>
            </a:pPr>
            <a:r>
              <a:rPr lang="en-US" sz="2800" b="1" dirty="0" smtClean="0">
                <a:latin typeface="Courier New" pitchFamily="49" charset="0"/>
                <a:cs typeface="Courier New" pitchFamily="49" charset="0"/>
              </a:rPr>
              <a:t>Uses at least three persuasive techniques.</a:t>
            </a:r>
          </a:p>
          <a:p>
            <a:pPr marL="514350" indent="-514350">
              <a:buFont typeface="Arial" pitchFamily="34" charset="0"/>
              <a:buAutoNum type="arabicPeriod"/>
              <a:defRPr/>
            </a:pPr>
            <a:r>
              <a:rPr lang="en-US" sz="2800" b="1" dirty="0" smtClean="0">
                <a:latin typeface="Courier New" pitchFamily="49" charset="0"/>
                <a:cs typeface="Courier New" pitchFamily="49" charset="0"/>
              </a:rPr>
              <a:t>Is at least a page long.</a:t>
            </a:r>
            <a:endParaRPr lang="en-US" sz="28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ushpin">
  <a:themeElements>
    <a:clrScheme name="Pushpin">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Pushpin">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1564</TotalTime>
  <Words>484</Words>
  <Application>Microsoft Office PowerPoint</Application>
  <PresentationFormat>On-screen Show (4:3)</PresentationFormat>
  <Paragraphs>54</Paragraphs>
  <Slides>10</Slides>
  <Notes>2</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Arial</vt:lpstr>
      <vt:lpstr>Brush Script MT</vt:lpstr>
      <vt:lpstr>Calibri</vt:lpstr>
      <vt:lpstr>Constantia</vt:lpstr>
      <vt:lpstr>Courier New</vt:lpstr>
      <vt:lpstr>Franklin Gothic Book</vt:lpstr>
      <vt:lpstr>Rage Italic</vt:lpstr>
      <vt:lpstr>Wingdings</vt:lpstr>
      <vt:lpstr>Pushpin</vt:lpstr>
      <vt:lpstr>T.G.I.M.!! – 6/2/15</vt:lpstr>
      <vt:lpstr>BELL RINGER</vt:lpstr>
      <vt:lpstr>What is Rhetoric? </vt:lpstr>
      <vt:lpstr>When Do We Use Rhetoric?</vt:lpstr>
      <vt:lpstr>Rhetorical Devices </vt:lpstr>
      <vt:lpstr>Rhetorical Devices (cont.)</vt:lpstr>
      <vt:lpstr>I Have a Dream</vt:lpstr>
      <vt:lpstr>Rhetorical Analysis </vt:lpstr>
      <vt:lpstr>SPEEEEEECCHH!! </vt:lpstr>
      <vt:lpstr>Exit Ticket </vt:lpstr>
    </vt:vector>
  </TitlesOfParts>
  <Company>Metropolitan Nashville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Good Morning! 1-22-13</dc:title>
  <dc:creator>Williams, Michelle K (MNPS)</dc:creator>
  <cp:lastModifiedBy>jdavis11</cp:lastModifiedBy>
  <cp:revision>23</cp:revision>
  <dcterms:created xsi:type="dcterms:W3CDTF">2013-01-22T14:27:32Z</dcterms:created>
  <dcterms:modified xsi:type="dcterms:W3CDTF">2015-06-02T20:29:05Z</dcterms:modified>
</cp:coreProperties>
</file>